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1" r:id="rId5"/>
    <p:sldId id="258" r:id="rId6"/>
    <p:sldId id="259" r:id="rId7"/>
    <p:sldId id="262" r:id="rId8"/>
    <p:sldId id="263"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p:restoredTop sz="94719"/>
  </p:normalViewPr>
  <p:slideViewPr>
    <p:cSldViewPr snapToGrid="0" snapToObjects="1">
      <p:cViewPr varScale="1">
        <p:scale>
          <a:sx n="148" d="100"/>
          <a:sy n="148" d="100"/>
        </p:scale>
        <p:origin x="1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32A7B-9AF0-CC4C-A596-BF1378B3F74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A7B4277-2F8C-CD4A-92A7-63E037222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ABA166C-B487-CA4F-9A56-E274FBBABE17}"/>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D5CFB2A1-AC05-FD4B-97B7-3663D16155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F879BA-4D6E-3E40-9489-17F031A7E521}"/>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404991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57F82-CDA5-1040-80E2-DECE6DBBEA4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050894-1CF9-6A47-8245-81E468E1B6C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C5C87EA-CA8B-A64D-90B0-24CFAC9D6C3C}"/>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FC1FB9B7-CFBE-0642-9C3E-19CE26A35E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0973B0-9CCC-6245-BEA7-86D073A0E8BD}"/>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126332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339464A-F1BB-5649-8F32-AD44F3AAA7E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452860-CCB2-D24C-842A-2DE47C0189C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A5528F-B043-7D45-99A6-A86E71EB81DB}"/>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9B3F6B63-125B-3243-B6AC-DB2FD040B4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FB5C651-0DF8-C14E-8F56-A810465A76A4}"/>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5813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979FC-F0F5-8946-88E3-580B4BC2E7A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C645A14-9990-F544-BC60-6B37660657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EB5DCD4-1306-8845-B073-2E13A8D25DE5}"/>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5410A3F8-DD5C-8746-AE5D-4593AB9202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69C1DE0-6348-054F-A143-9A362AA98CF5}"/>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49605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35FD0-E4BD-2F44-B64D-C1086099879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E9E2013-34A2-7A46-B628-227ACBD7F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BE5751F-A364-AF4D-B48F-5994177F5C77}"/>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9EE91FC0-D37F-7243-95AB-65CAFC0A5CD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D96237-3D20-3842-86FE-501C4CDB7DEE}"/>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31897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5DEC5-CD07-0B44-A38A-A64FEC28DC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08BC514-A7A2-4E4A-AB5A-5050BF80219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F005972-86F2-354A-916D-481E91E5F5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EE50FF1-126B-E14C-816D-AD7EF612F070}"/>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6" name="Pladsholder til sidefod 5">
            <a:extLst>
              <a:ext uri="{FF2B5EF4-FFF2-40B4-BE49-F238E27FC236}">
                <a16:creationId xmlns:a16="http://schemas.microsoft.com/office/drawing/2014/main" id="{34A77D5E-4A5C-3145-A69B-FA77B375BA7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C1A468-DC19-C641-8449-37E31DD7F268}"/>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211531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A438C-9AF9-4346-AEE0-FDFD68631E1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85A3FC1-FDC6-5C40-8E5D-64F510606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7FDC7C8-EEBA-E143-887A-E763639C344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9358AA6-CB84-B544-BA3B-5895B43D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FE738D0-5E49-584E-A130-7C73366BDBF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1F3601A-537B-C44C-8DC0-97498C78C2C8}"/>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8" name="Pladsholder til sidefod 7">
            <a:extLst>
              <a:ext uri="{FF2B5EF4-FFF2-40B4-BE49-F238E27FC236}">
                <a16:creationId xmlns:a16="http://schemas.microsoft.com/office/drawing/2014/main" id="{8AF96968-CC13-E64C-A777-28D89691764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D09BEAC-9B9F-6E41-AF18-256314872465}"/>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13833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AA14E-E814-2E43-9460-3651792F532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52D70C6-ABD4-4A4D-99D3-63F994612A96}"/>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4" name="Pladsholder til sidefod 3">
            <a:extLst>
              <a:ext uri="{FF2B5EF4-FFF2-40B4-BE49-F238E27FC236}">
                <a16:creationId xmlns:a16="http://schemas.microsoft.com/office/drawing/2014/main" id="{3EC4C891-09AC-8247-BBD0-681A26D73E5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CB066B9-AD9D-5C47-B0DA-1D7B5C0E7F26}"/>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338027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A756A2A-8CB3-E14D-9C16-68AC1B935D57}"/>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3" name="Pladsholder til sidefod 2">
            <a:extLst>
              <a:ext uri="{FF2B5EF4-FFF2-40B4-BE49-F238E27FC236}">
                <a16:creationId xmlns:a16="http://schemas.microsoft.com/office/drawing/2014/main" id="{CC9D733B-AFE1-404C-AB1E-8E970E5252C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119D195-A87B-3748-84C3-587DA3A34E9B}"/>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200938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D335C-64F3-B44F-8D3D-D572F48645C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85943D3-C1A2-B348-A389-5D07BD078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EC4C4B4-D425-954E-89B9-319B91910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7C15661-6F58-BB4E-803D-21784D04FC42}"/>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6" name="Pladsholder til sidefod 5">
            <a:extLst>
              <a:ext uri="{FF2B5EF4-FFF2-40B4-BE49-F238E27FC236}">
                <a16:creationId xmlns:a16="http://schemas.microsoft.com/office/drawing/2014/main" id="{1E9E8E5B-2E90-4547-9BFB-2A89F7B676C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4E1073F-B855-744D-81FE-7E80743F1156}"/>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74822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024B1-18AA-EB45-9E61-E02367C984B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05F5BBB-C88E-7D48-9406-3D4210D5E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8E2398F-0C07-6641-8178-A110B1500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8AAD82F-E0DF-504A-A2CF-A38CDF1B457F}"/>
              </a:ext>
            </a:extLst>
          </p:cNvPr>
          <p:cNvSpPr>
            <a:spLocks noGrp="1"/>
          </p:cNvSpPr>
          <p:nvPr>
            <p:ph type="dt" sz="half" idx="10"/>
          </p:nvPr>
        </p:nvSpPr>
        <p:spPr/>
        <p:txBody>
          <a:bodyPr/>
          <a:lstStyle/>
          <a:p>
            <a:fld id="{770382DF-0CD6-8549-93F2-6B676FAC4E8F}" type="datetimeFigureOut">
              <a:rPr lang="da-DK" smtClean="0"/>
              <a:t>25.08.2021</a:t>
            </a:fld>
            <a:endParaRPr lang="da-DK"/>
          </a:p>
        </p:txBody>
      </p:sp>
      <p:sp>
        <p:nvSpPr>
          <p:cNvPr id="6" name="Pladsholder til sidefod 5">
            <a:extLst>
              <a:ext uri="{FF2B5EF4-FFF2-40B4-BE49-F238E27FC236}">
                <a16:creationId xmlns:a16="http://schemas.microsoft.com/office/drawing/2014/main" id="{C84E6261-DE3A-9E49-BEFB-B3AC4ADAA18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8C4FA0-8B1C-EB4D-A208-8AE2AC34A0F6}"/>
              </a:ext>
            </a:extLst>
          </p:cNvPr>
          <p:cNvSpPr>
            <a:spLocks noGrp="1"/>
          </p:cNvSpPr>
          <p:nvPr>
            <p:ph type="sldNum" sz="quarter" idx="12"/>
          </p:nvPr>
        </p:nvSpPr>
        <p:spPr/>
        <p:txBody>
          <a:bodyPr/>
          <a:lstStyle/>
          <a:p>
            <a:fld id="{98413CA2-FE6F-DA4C-824C-14976E9F01CF}" type="slidenum">
              <a:rPr lang="da-DK" smtClean="0"/>
              <a:t>‹nr.›</a:t>
            </a:fld>
            <a:endParaRPr lang="da-DK"/>
          </a:p>
        </p:txBody>
      </p:sp>
    </p:spTree>
    <p:extLst>
      <p:ext uri="{BB962C8B-B14F-4D97-AF65-F5344CB8AC3E}">
        <p14:creationId xmlns:p14="http://schemas.microsoft.com/office/powerpoint/2010/main" val="55716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6812F22-3E5F-AA4C-A70D-859A1BA32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454F4E2-E523-5D4D-BAD5-D4A938095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8632DC2-AC09-5949-99EE-A60466E99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382DF-0CD6-8549-93F2-6B676FAC4E8F}" type="datetimeFigureOut">
              <a:rPr lang="da-DK" smtClean="0"/>
              <a:t>25.08.2021</a:t>
            </a:fld>
            <a:endParaRPr lang="da-DK"/>
          </a:p>
        </p:txBody>
      </p:sp>
      <p:sp>
        <p:nvSpPr>
          <p:cNvPr id="5" name="Pladsholder til sidefod 4">
            <a:extLst>
              <a:ext uri="{FF2B5EF4-FFF2-40B4-BE49-F238E27FC236}">
                <a16:creationId xmlns:a16="http://schemas.microsoft.com/office/drawing/2014/main" id="{483ADEE3-5324-504F-BAF2-51B8FFCB4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E4AE7A3-256A-104C-A4CC-BF65B5979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13CA2-FE6F-DA4C-824C-14976E9F01CF}" type="slidenum">
              <a:rPr lang="da-DK" smtClean="0"/>
              <a:t>‹nr.›</a:t>
            </a:fld>
            <a:endParaRPr lang="da-DK"/>
          </a:p>
        </p:txBody>
      </p:sp>
    </p:spTree>
    <p:extLst>
      <p:ext uri="{BB962C8B-B14F-4D97-AF65-F5344CB8AC3E}">
        <p14:creationId xmlns:p14="http://schemas.microsoft.com/office/powerpoint/2010/main" val="181132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C2B4B-F14B-7148-BB3C-83D35C97BD21}"/>
              </a:ext>
            </a:extLst>
          </p:cNvPr>
          <p:cNvSpPr>
            <a:spLocks noGrp="1"/>
          </p:cNvSpPr>
          <p:nvPr>
            <p:ph type="ctrTitle"/>
          </p:nvPr>
        </p:nvSpPr>
        <p:spPr/>
        <p:txBody>
          <a:bodyPr/>
          <a:lstStyle/>
          <a:p>
            <a:r>
              <a:rPr lang="da-DK" dirty="0"/>
              <a:t>Oplæg vedrørende ladestandere</a:t>
            </a:r>
          </a:p>
        </p:txBody>
      </p:sp>
      <p:sp>
        <p:nvSpPr>
          <p:cNvPr id="3" name="Undertitel 2">
            <a:extLst>
              <a:ext uri="{FF2B5EF4-FFF2-40B4-BE49-F238E27FC236}">
                <a16:creationId xmlns:a16="http://schemas.microsoft.com/office/drawing/2014/main" id="{58325AC6-78B4-B14C-82AB-1B468BFCF2E7}"/>
              </a:ext>
            </a:extLst>
          </p:cNvPr>
          <p:cNvSpPr>
            <a:spLocks noGrp="1"/>
          </p:cNvSpPr>
          <p:nvPr>
            <p:ph type="subTitle" idx="1"/>
          </p:nvPr>
        </p:nvSpPr>
        <p:spPr/>
        <p:txBody>
          <a:bodyPr/>
          <a:lstStyle/>
          <a:p>
            <a:r>
              <a:rPr lang="da-DK" dirty="0"/>
              <a:t>Slettebjerget nr. 21-66</a:t>
            </a:r>
          </a:p>
        </p:txBody>
      </p:sp>
    </p:spTree>
    <p:extLst>
      <p:ext uri="{BB962C8B-B14F-4D97-AF65-F5344CB8AC3E}">
        <p14:creationId xmlns:p14="http://schemas.microsoft.com/office/powerpoint/2010/main" val="229116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3BD29-56B1-D149-B348-98F4491BE274}"/>
              </a:ext>
            </a:extLst>
          </p:cNvPr>
          <p:cNvSpPr>
            <a:spLocks noGrp="1"/>
          </p:cNvSpPr>
          <p:nvPr>
            <p:ph type="title"/>
          </p:nvPr>
        </p:nvSpPr>
        <p:spPr/>
        <p:txBody>
          <a:bodyPr/>
          <a:lstStyle/>
          <a:p>
            <a:pPr algn="ctr"/>
            <a:r>
              <a:rPr lang="da-DK" dirty="0"/>
              <a:t>Mulighed 1</a:t>
            </a:r>
            <a:br>
              <a:rPr lang="da-DK" dirty="0"/>
            </a:br>
            <a:r>
              <a:rPr lang="da-DK" dirty="0"/>
              <a:t>Oversigtsbillede ved gammel busvendeplads</a:t>
            </a:r>
          </a:p>
        </p:txBody>
      </p:sp>
      <p:pic>
        <p:nvPicPr>
          <p:cNvPr id="5" name="Pladsholder til indhold 4">
            <a:extLst>
              <a:ext uri="{FF2B5EF4-FFF2-40B4-BE49-F238E27FC236}">
                <a16:creationId xmlns:a16="http://schemas.microsoft.com/office/drawing/2014/main" id="{BA571ED3-9B80-5C40-9B19-DCABB39259ED}"/>
              </a:ext>
            </a:extLst>
          </p:cNvPr>
          <p:cNvPicPr>
            <a:picLocks noGrp="1" noChangeAspect="1"/>
          </p:cNvPicPr>
          <p:nvPr>
            <p:ph idx="1"/>
          </p:nvPr>
        </p:nvPicPr>
        <p:blipFill>
          <a:blip r:embed="rId2"/>
          <a:stretch>
            <a:fillRect/>
          </a:stretch>
        </p:blipFill>
        <p:spPr>
          <a:xfrm>
            <a:off x="3182154" y="1846104"/>
            <a:ext cx="5314865" cy="4764760"/>
          </a:xfrm>
        </p:spPr>
      </p:pic>
    </p:spTree>
    <p:extLst>
      <p:ext uri="{BB962C8B-B14F-4D97-AF65-F5344CB8AC3E}">
        <p14:creationId xmlns:p14="http://schemas.microsoft.com/office/powerpoint/2010/main" val="134617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8AD76-F258-3742-AD79-7C73051C523E}"/>
              </a:ext>
            </a:extLst>
          </p:cNvPr>
          <p:cNvSpPr>
            <a:spLocks noGrp="1"/>
          </p:cNvSpPr>
          <p:nvPr>
            <p:ph type="title"/>
          </p:nvPr>
        </p:nvSpPr>
        <p:spPr/>
        <p:txBody>
          <a:bodyPr/>
          <a:lstStyle/>
          <a:p>
            <a:pPr algn="ctr"/>
            <a:r>
              <a:rPr lang="da-DK" dirty="0"/>
              <a:t>Mulighed 1</a:t>
            </a:r>
            <a:br>
              <a:rPr lang="da-DK" dirty="0"/>
            </a:br>
            <a:r>
              <a:rPr lang="da-DK" dirty="0"/>
              <a:t>Ved gammel busvendeplads	</a:t>
            </a:r>
          </a:p>
        </p:txBody>
      </p:sp>
      <p:sp>
        <p:nvSpPr>
          <p:cNvPr id="3" name="Pladsholder til indhold 2">
            <a:extLst>
              <a:ext uri="{FF2B5EF4-FFF2-40B4-BE49-F238E27FC236}">
                <a16:creationId xmlns:a16="http://schemas.microsoft.com/office/drawing/2014/main" id="{B7A06DCC-8251-9246-A84F-57D3EC5708B0}"/>
              </a:ext>
            </a:extLst>
          </p:cNvPr>
          <p:cNvSpPr>
            <a:spLocks noGrp="1"/>
          </p:cNvSpPr>
          <p:nvPr>
            <p:ph idx="1"/>
          </p:nvPr>
        </p:nvSpPr>
        <p:spPr/>
        <p:txBody>
          <a:bodyPr>
            <a:normAutofit fontScale="85000" lnSpcReduction="10000"/>
          </a:bodyPr>
          <a:lstStyle/>
          <a:p>
            <a:r>
              <a:rPr lang="da-DK" dirty="0"/>
              <a:t>2 ladere: </a:t>
            </a:r>
          </a:p>
          <a:p>
            <a:pPr lvl="1"/>
            <a:r>
              <a:rPr lang="da-DK" dirty="0"/>
              <a:t>Køb af strøm 25 Ampere: ca. 19.438 </a:t>
            </a:r>
          </a:p>
          <a:p>
            <a:pPr lvl="1"/>
            <a:r>
              <a:rPr lang="da-DK" sz="2200" dirty="0"/>
              <a:t>Installation til grave og elektriker: 60-90.000. ca. 52 gravemeter (37 i græs/jord+15 i asfalt)</a:t>
            </a:r>
          </a:p>
          <a:p>
            <a:pPr lvl="1"/>
            <a:r>
              <a:rPr lang="da-DK" dirty="0"/>
              <a:t>Ladeudstyr: ca. 30-32.000 </a:t>
            </a:r>
          </a:p>
          <a:p>
            <a:pPr lvl="1"/>
            <a:r>
              <a:rPr lang="da-DK" dirty="0"/>
              <a:t>I alt: </a:t>
            </a:r>
            <a:r>
              <a:rPr lang="da-DK" b="1" u="sng" dirty="0"/>
              <a:t>124.438 inkl. moms </a:t>
            </a:r>
          </a:p>
          <a:p>
            <a:pPr lvl="1"/>
            <a:endParaRPr lang="da-DK" b="1" u="sng" dirty="0"/>
          </a:p>
          <a:p>
            <a:r>
              <a:rPr lang="da-DK" dirty="0"/>
              <a:t>4 ladere</a:t>
            </a:r>
          </a:p>
          <a:p>
            <a:pPr lvl="1"/>
            <a:r>
              <a:rPr lang="da-DK" dirty="0"/>
              <a:t>Køb af strøm 35 Ampere: ca. 34.438 </a:t>
            </a:r>
          </a:p>
          <a:p>
            <a:pPr lvl="1"/>
            <a:r>
              <a:rPr lang="da-DK" sz="2200" dirty="0"/>
              <a:t>Installation til grave og elektriker: 70-100.000. ca. 52 gravemeter (37 i græs/jord+15 i asfalt)</a:t>
            </a:r>
          </a:p>
          <a:p>
            <a:pPr lvl="1"/>
            <a:r>
              <a:rPr lang="da-DK" dirty="0"/>
              <a:t>Ladeudstyr: ca. 60-64.000</a:t>
            </a:r>
          </a:p>
          <a:p>
            <a:pPr lvl="1"/>
            <a:r>
              <a:rPr lang="da-DK" dirty="0"/>
              <a:t>I alt: </a:t>
            </a:r>
            <a:r>
              <a:rPr lang="da-DK" b="1" u="sng" dirty="0"/>
              <a:t>179.438 inkl. moms</a:t>
            </a:r>
          </a:p>
          <a:p>
            <a:pPr lvl="1"/>
            <a:endParaRPr lang="da-DK" b="1" u="sng" dirty="0"/>
          </a:p>
          <a:p>
            <a:r>
              <a:rPr lang="da-DK" dirty="0"/>
              <a:t>Husk der her også vil være ekstra omkostninger til etablering af nye p-pladser</a:t>
            </a:r>
          </a:p>
        </p:txBody>
      </p:sp>
    </p:spTree>
    <p:extLst>
      <p:ext uri="{BB962C8B-B14F-4D97-AF65-F5344CB8AC3E}">
        <p14:creationId xmlns:p14="http://schemas.microsoft.com/office/powerpoint/2010/main" val="181575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3BD29-56B1-D149-B348-98F4491BE274}"/>
              </a:ext>
            </a:extLst>
          </p:cNvPr>
          <p:cNvSpPr>
            <a:spLocks noGrp="1"/>
          </p:cNvSpPr>
          <p:nvPr>
            <p:ph type="title"/>
          </p:nvPr>
        </p:nvSpPr>
        <p:spPr/>
        <p:txBody>
          <a:bodyPr/>
          <a:lstStyle/>
          <a:p>
            <a:pPr algn="ctr"/>
            <a:r>
              <a:rPr lang="da-DK" dirty="0"/>
              <a:t>Mulighed 2</a:t>
            </a:r>
            <a:br>
              <a:rPr lang="da-DK" dirty="0"/>
            </a:br>
            <a:r>
              <a:rPr lang="da-DK" dirty="0"/>
              <a:t>Oversigtsbillede ved P-plads</a:t>
            </a:r>
          </a:p>
        </p:txBody>
      </p:sp>
      <p:pic>
        <p:nvPicPr>
          <p:cNvPr id="7" name="Pladsholder til indhold 6" descr="Et billede, der indeholder vej, motorvej&#10;&#10;Automatisk genereret beskrivelse">
            <a:extLst>
              <a:ext uri="{FF2B5EF4-FFF2-40B4-BE49-F238E27FC236}">
                <a16:creationId xmlns:a16="http://schemas.microsoft.com/office/drawing/2014/main" id="{377CF66A-77C8-DE4E-B333-E78903A1E84B}"/>
              </a:ext>
            </a:extLst>
          </p:cNvPr>
          <p:cNvPicPr>
            <a:picLocks noGrp="1" noChangeAspect="1"/>
          </p:cNvPicPr>
          <p:nvPr>
            <p:ph idx="1"/>
          </p:nvPr>
        </p:nvPicPr>
        <p:blipFill>
          <a:blip r:embed="rId2"/>
          <a:stretch>
            <a:fillRect/>
          </a:stretch>
        </p:blipFill>
        <p:spPr>
          <a:xfrm>
            <a:off x="2937183" y="1690688"/>
            <a:ext cx="6317634" cy="4813435"/>
          </a:xfrm>
        </p:spPr>
      </p:pic>
    </p:spTree>
    <p:extLst>
      <p:ext uri="{BB962C8B-B14F-4D97-AF65-F5344CB8AC3E}">
        <p14:creationId xmlns:p14="http://schemas.microsoft.com/office/powerpoint/2010/main" val="82427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D1138-15F6-7846-AD96-2C835868B68F}"/>
              </a:ext>
            </a:extLst>
          </p:cNvPr>
          <p:cNvSpPr>
            <a:spLocks noGrp="1"/>
          </p:cNvSpPr>
          <p:nvPr>
            <p:ph type="title"/>
          </p:nvPr>
        </p:nvSpPr>
        <p:spPr/>
        <p:txBody>
          <a:bodyPr/>
          <a:lstStyle/>
          <a:p>
            <a:pPr algn="ctr"/>
            <a:r>
              <a:rPr lang="da-DK" dirty="0"/>
              <a:t>Mulighed 2</a:t>
            </a:r>
            <a:br>
              <a:rPr lang="da-DK" dirty="0"/>
            </a:br>
            <a:r>
              <a:rPr lang="da-DK" dirty="0"/>
              <a:t>Radius stiller nyt skab ved P-plads</a:t>
            </a:r>
          </a:p>
        </p:txBody>
      </p:sp>
      <p:sp>
        <p:nvSpPr>
          <p:cNvPr id="3" name="Pladsholder til indhold 2">
            <a:extLst>
              <a:ext uri="{FF2B5EF4-FFF2-40B4-BE49-F238E27FC236}">
                <a16:creationId xmlns:a16="http://schemas.microsoft.com/office/drawing/2014/main" id="{1DFAB0F0-43D7-DB49-ABDC-5395F3B2FE39}"/>
              </a:ext>
            </a:extLst>
          </p:cNvPr>
          <p:cNvSpPr>
            <a:spLocks noGrp="1"/>
          </p:cNvSpPr>
          <p:nvPr>
            <p:ph idx="1"/>
          </p:nvPr>
        </p:nvSpPr>
        <p:spPr/>
        <p:txBody>
          <a:bodyPr>
            <a:normAutofit fontScale="70000" lnSpcReduction="20000"/>
          </a:bodyPr>
          <a:lstStyle/>
          <a:p>
            <a:r>
              <a:rPr lang="da-DK" dirty="0"/>
              <a:t>Forudsat at Radius stiller et skab ved siden af det eksisterende</a:t>
            </a:r>
          </a:p>
          <a:p>
            <a:pPr marL="0" indent="0">
              <a:buNone/>
            </a:pPr>
            <a:endParaRPr lang="da-DK" dirty="0"/>
          </a:p>
          <a:p>
            <a:r>
              <a:rPr lang="da-DK" dirty="0"/>
              <a:t>2 ladere: </a:t>
            </a:r>
          </a:p>
          <a:p>
            <a:pPr lvl="1"/>
            <a:r>
              <a:rPr lang="da-DK" dirty="0"/>
              <a:t>Køb af strøm 25 Ampere: ca. 19.438 </a:t>
            </a:r>
          </a:p>
          <a:p>
            <a:pPr lvl="1"/>
            <a:r>
              <a:rPr lang="da-DK" sz="2200" dirty="0"/>
              <a:t>Installation til grave og elektriker: 50-70.000. ca. 50 gravemeter i jord.</a:t>
            </a:r>
          </a:p>
          <a:p>
            <a:pPr lvl="1"/>
            <a:r>
              <a:rPr lang="da-DK" dirty="0"/>
              <a:t>Ladeudstyr: ca. 30-32.000 </a:t>
            </a:r>
          </a:p>
          <a:p>
            <a:pPr lvl="1"/>
            <a:r>
              <a:rPr lang="da-DK" dirty="0"/>
              <a:t>I alt: ca. </a:t>
            </a:r>
            <a:r>
              <a:rPr lang="da-DK" b="1" u="sng" dirty="0"/>
              <a:t>109.438 inkl. moms </a:t>
            </a:r>
          </a:p>
          <a:p>
            <a:pPr lvl="1"/>
            <a:endParaRPr lang="da-DK" b="1" u="sng" dirty="0"/>
          </a:p>
          <a:p>
            <a:r>
              <a:rPr lang="da-DK" dirty="0"/>
              <a:t>4 ladere</a:t>
            </a:r>
          </a:p>
          <a:p>
            <a:pPr lvl="1"/>
            <a:r>
              <a:rPr lang="da-DK" dirty="0"/>
              <a:t>Køb af strøm 35 Ampere: ca. 34.438 </a:t>
            </a:r>
          </a:p>
          <a:p>
            <a:pPr lvl="1"/>
            <a:r>
              <a:rPr lang="da-DK" sz="2200" dirty="0"/>
              <a:t>Installation til grave og elektriker: 60-80.000. ca. 50 gravemeter </a:t>
            </a:r>
          </a:p>
          <a:p>
            <a:pPr lvl="1"/>
            <a:r>
              <a:rPr lang="da-DK" dirty="0"/>
              <a:t>Ladeudstyr: ca. 60-64.000</a:t>
            </a:r>
          </a:p>
          <a:p>
            <a:pPr lvl="1"/>
            <a:r>
              <a:rPr lang="da-DK" dirty="0"/>
              <a:t>I alt: ca. </a:t>
            </a:r>
            <a:r>
              <a:rPr lang="da-DK" b="1" u="sng" dirty="0"/>
              <a:t>164.438 inkl. moms</a:t>
            </a:r>
          </a:p>
          <a:p>
            <a:pPr lvl="1"/>
            <a:endParaRPr lang="da-DK" b="1" u="sng" dirty="0"/>
          </a:p>
          <a:p>
            <a:r>
              <a:rPr lang="da-DK" dirty="0"/>
              <a:t>Bemærk der IKKE vil være ekstra omkostninger til etablering af nye p-pladser</a:t>
            </a:r>
          </a:p>
          <a:p>
            <a:pPr lvl="1"/>
            <a:endParaRPr lang="da-DK" b="1" u="sng" dirty="0"/>
          </a:p>
          <a:p>
            <a:pPr lvl="1"/>
            <a:endParaRPr lang="da-DK" b="1" u="sng" dirty="0"/>
          </a:p>
          <a:p>
            <a:endParaRPr lang="da-DK" dirty="0"/>
          </a:p>
          <a:p>
            <a:endParaRPr lang="da-DK" dirty="0"/>
          </a:p>
        </p:txBody>
      </p:sp>
    </p:spTree>
    <p:extLst>
      <p:ext uri="{BB962C8B-B14F-4D97-AF65-F5344CB8AC3E}">
        <p14:creationId xmlns:p14="http://schemas.microsoft.com/office/powerpoint/2010/main" val="270800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D48DE-21DC-3440-939A-FD1B53FDAF6D}"/>
              </a:ext>
            </a:extLst>
          </p:cNvPr>
          <p:cNvSpPr>
            <a:spLocks noGrp="1"/>
          </p:cNvSpPr>
          <p:nvPr>
            <p:ph type="title"/>
          </p:nvPr>
        </p:nvSpPr>
        <p:spPr/>
        <p:txBody>
          <a:bodyPr/>
          <a:lstStyle/>
          <a:p>
            <a:pPr algn="ctr"/>
            <a:r>
              <a:rPr lang="da-DK" dirty="0"/>
              <a:t>Mulighed 3</a:t>
            </a:r>
            <a:br>
              <a:rPr lang="da-DK" dirty="0"/>
            </a:br>
            <a:r>
              <a:rPr lang="da-DK" dirty="0"/>
              <a:t>Radius henviser til andet skab </a:t>
            </a:r>
          </a:p>
        </p:txBody>
      </p:sp>
      <p:sp>
        <p:nvSpPr>
          <p:cNvPr id="3" name="Pladsholder til indhold 2">
            <a:extLst>
              <a:ext uri="{FF2B5EF4-FFF2-40B4-BE49-F238E27FC236}">
                <a16:creationId xmlns:a16="http://schemas.microsoft.com/office/drawing/2014/main" id="{51A19A34-DB78-074E-8618-C3F6627CEA1D}"/>
              </a:ext>
            </a:extLst>
          </p:cNvPr>
          <p:cNvSpPr>
            <a:spLocks noGrp="1"/>
          </p:cNvSpPr>
          <p:nvPr>
            <p:ph idx="1"/>
          </p:nvPr>
        </p:nvSpPr>
        <p:spPr/>
        <p:txBody>
          <a:bodyPr/>
          <a:lstStyle/>
          <a:p>
            <a:r>
              <a:rPr lang="da-DK" dirty="0"/>
              <a:t>Stiller Radius ikke et nyt skab jf. mulighed 2, så skal de henvise til et andet skab. Prisen afhænger selvfølgelig af hvilket skab de henviser til. Lad os antage at de henviser til skab </a:t>
            </a:r>
            <a:r>
              <a:rPr lang="da-DK" dirty="0" err="1"/>
              <a:t>nr</a:t>
            </a:r>
            <a:r>
              <a:rPr lang="da-DK" dirty="0"/>
              <a:t>: 638-5. Samme skab som mulighed 1</a:t>
            </a:r>
          </a:p>
        </p:txBody>
      </p:sp>
    </p:spTree>
    <p:extLst>
      <p:ext uri="{BB962C8B-B14F-4D97-AF65-F5344CB8AC3E}">
        <p14:creationId xmlns:p14="http://schemas.microsoft.com/office/powerpoint/2010/main" val="371133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CE9C5-3897-9B47-9A20-C22099C6D069}"/>
              </a:ext>
            </a:extLst>
          </p:cNvPr>
          <p:cNvSpPr>
            <a:spLocks noGrp="1"/>
          </p:cNvSpPr>
          <p:nvPr>
            <p:ph type="title"/>
          </p:nvPr>
        </p:nvSpPr>
        <p:spPr/>
        <p:txBody>
          <a:bodyPr/>
          <a:lstStyle/>
          <a:p>
            <a:pPr algn="ctr"/>
            <a:r>
              <a:rPr lang="da-DK" dirty="0"/>
              <a:t>Mulighed 3</a:t>
            </a:r>
            <a:br>
              <a:rPr lang="da-DK" dirty="0"/>
            </a:br>
            <a:r>
              <a:rPr lang="da-DK" dirty="0"/>
              <a:t>Radius henviser til skab 638-5 </a:t>
            </a:r>
          </a:p>
        </p:txBody>
      </p:sp>
      <p:pic>
        <p:nvPicPr>
          <p:cNvPr id="5" name="Pladsholder til indhold 4">
            <a:extLst>
              <a:ext uri="{FF2B5EF4-FFF2-40B4-BE49-F238E27FC236}">
                <a16:creationId xmlns:a16="http://schemas.microsoft.com/office/drawing/2014/main" id="{6A6CBAB6-693F-0448-8D8C-B7E3C3072864}"/>
              </a:ext>
            </a:extLst>
          </p:cNvPr>
          <p:cNvPicPr>
            <a:picLocks noGrp="1" noChangeAspect="1"/>
          </p:cNvPicPr>
          <p:nvPr>
            <p:ph idx="1"/>
          </p:nvPr>
        </p:nvPicPr>
        <p:blipFill>
          <a:blip r:embed="rId2"/>
          <a:stretch>
            <a:fillRect/>
          </a:stretch>
        </p:blipFill>
        <p:spPr>
          <a:xfrm>
            <a:off x="2926205" y="1825625"/>
            <a:ext cx="6339589" cy="4351338"/>
          </a:xfrm>
        </p:spPr>
      </p:pic>
    </p:spTree>
    <p:extLst>
      <p:ext uri="{BB962C8B-B14F-4D97-AF65-F5344CB8AC3E}">
        <p14:creationId xmlns:p14="http://schemas.microsoft.com/office/powerpoint/2010/main" val="363083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DFAB0F0-43D7-DB49-ABDC-5395F3B2FE39}"/>
              </a:ext>
            </a:extLst>
          </p:cNvPr>
          <p:cNvSpPr>
            <a:spLocks noGrp="1"/>
          </p:cNvSpPr>
          <p:nvPr>
            <p:ph idx="1"/>
          </p:nvPr>
        </p:nvSpPr>
        <p:spPr/>
        <p:txBody>
          <a:bodyPr>
            <a:normAutofit fontScale="62500" lnSpcReduction="20000"/>
          </a:bodyPr>
          <a:lstStyle/>
          <a:p>
            <a:r>
              <a:rPr lang="da-DK" dirty="0"/>
              <a:t>Forudsat at Radius stiller et skab ved siden af det eksisterende</a:t>
            </a:r>
          </a:p>
          <a:p>
            <a:pPr marL="0" indent="0">
              <a:buNone/>
            </a:pPr>
            <a:endParaRPr lang="da-DK" dirty="0"/>
          </a:p>
          <a:p>
            <a:r>
              <a:rPr lang="da-DK" dirty="0"/>
              <a:t>2 ladere: </a:t>
            </a:r>
          </a:p>
          <a:p>
            <a:pPr lvl="1"/>
            <a:r>
              <a:rPr lang="da-DK" dirty="0"/>
              <a:t>Køb af strøm 25 Ampere: ca. 19.438 </a:t>
            </a:r>
          </a:p>
          <a:p>
            <a:pPr lvl="1"/>
            <a:r>
              <a:rPr lang="da-DK" sz="2200" dirty="0"/>
              <a:t>Installation til grave og elektriker: 130.000-? Der er for mange træer og beplantning, til at jeg kan komme med en øvre grænse</a:t>
            </a:r>
          </a:p>
          <a:p>
            <a:pPr lvl="1"/>
            <a:r>
              <a:rPr lang="da-DK" dirty="0"/>
              <a:t>Ladeudstyr: ca. 30-32.000 </a:t>
            </a:r>
          </a:p>
          <a:p>
            <a:pPr lvl="1"/>
            <a:r>
              <a:rPr lang="da-DK" dirty="0"/>
              <a:t>I alt: ca. </a:t>
            </a:r>
            <a:r>
              <a:rPr lang="da-DK" b="1" u="sng" dirty="0"/>
              <a:t>179.438-? inkl. moms </a:t>
            </a:r>
          </a:p>
          <a:p>
            <a:pPr lvl="1"/>
            <a:endParaRPr lang="da-DK" b="1" u="sng" dirty="0"/>
          </a:p>
          <a:p>
            <a:r>
              <a:rPr lang="da-DK" dirty="0"/>
              <a:t>4 ladere</a:t>
            </a:r>
          </a:p>
          <a:p>
            <a:pPr lvl="1"/>
            <a:r>
              <a:rPr lang="da-DK" dirty="0"/>
              <a:t>Køb af strøm 35 Ampere: ca. 34.438 </a:t>
            </a:r>
          </a:p>
          <a:p>
            <a:pPr lvl="1"/>
            <a:r>
              <a:rPr lang="da-DK" sz="2200" dirty="0"/>
              <a:t>Installation til grave og elektriker: 140.000-? Der er for mange træer og beplantning, til at jeg kan komme med en øvre </a:t>
            </a:r>
            <a:r>
              <a:rPr lang="da-DK" sz="2200"/>
              <a:t>grænse </a:t>
            </a:r>
          </a:p>
          <a:p>
            <a:pPr lvl="1"/>
            <a:r>
              <a:rPr lang="da-DK"/>
              <a:t>Ladeudstyr</a:t>
            </a:r>
            <a:r>
              <a:rPr lang="da-DK" dirty="0"/>
              <a:t>: ca. 60-64.000</a:t>
            </a:r>
          </a:p>
          <a:p>
            <a:pPr lvl="1"/>
            <a:r>
              <a:rPr lang="da-DK" dirty="0"/>
              <a:t>I alt: ca. </a:t>
            </a:r>
            <a:r>
              <a:rPr lang="da-DK" b="1" u="sng" dirty="0"/>
              <a:t>204.438-? inkl. moms</a:t>
            </a:r>
          </a:p>
          <a:p>
            <a:pPr lvl="1"/>
            <a:endParaRPr lang="da-DK" b="1" u="sng" dirty="0"/>
          </a:p>
          <a:p>
            <a:r>
              <a:rPr lang="da-DK" dirty="0"/>
              <a:t>Bemærk der IKKE vil være ekstra omkostninger til etablering af nye p-pladser</a:t>
            </a:r>
          </a:p>
          <a:p>
            <a:pPr lvl="1"/>
            <a:endParaRPr lang="da-DK" b="1" u="sng" dirty="0"/>
          </a:p>
          <a:p>
            <a:pPr lvl="1"/>
            <a:endParaRPr lang="da-DK" b="1" u="sng" dirty="0"/>
          </a:p>
          <a:p>
            <a:endParaRPr lang="da-DK" dirty="0"/>
          </a:p>
          <a:p>
            <a:endParaRPr lang="da-DK" dirty="0"/>
          </a:p>
        </p:txBody>
      </p:sp>
      <p:sp>
        <p:nvSpPr>
          <p:cNvPr id="6" name="Titel 1">
            <a:extLst>
              <a:ext uri="{FF2B5EF4-FFF2-40B4-BE49-F238E27FC236}">
                <a16:creationId xmlns:a16="http://schemas.microsoft.com/office/drawing/2014/main" id="{7600B083-8812-4B4C-A582-672373939DC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a:t>Mulighed 3</a:t>
            </a:r>
            <a:br>
              <a:rPr lang="da-DK"/>
            </a:br>
            <a:r>
              <a:rPr lang="da-DK"/>
              <a:t>Radius henviser til skab 638-5 </a:t>
            </a:r>
            <a:endParaRPr lang="da-DK" dirty="0"/>
          </a:p>
        </p:txBody>
      </p:sp>
    </p:spTree>
    <p:extLst>
      <p:ext uri="{BB962C8B-B14F-4D97-AF65-F5344CB8AC3E}">
        <p14:creationId xmlns:p14="http://schemas.microsoft.com/office/powerpoint/2010/main" val="31642852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440</Words>
  <Application>Microsoft Macintosh PowerPoint</Application>
  <PresentationFormat>Widescreen</PresentationFormat>
  <Paragraphs>57</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Calibri Light</vt:lpstr>
      <vt:lpstr>Office-tema</vt:lpstr>
      <vt:lpstr>Oplæg vedrørende ladestandere</vt:lpstr>
      <vt:lpstr>Mulighed 1 Oversigtsbillede ved gammel busvendeplads</vt:lpstr>
      <vt:lpstr>Mulighed 1 Ved gammel busvendeplads </vt:lpstr>
      <vt:lpstr>Mulighed 2 Oversigtsbillede ved P-plads</vt:lpstr>
      <vt:lpstr>Mulighed 2 Radius stiller nyt skab ved P-plads</vt:lpstr>
      <vt:lpstr>Mulighed 3 Radius henviser til andet skab </vt:lpstr>
      <vt:lpstr>Mulighed 3 Radius henviser til skab 638-5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Oplæg</dc:title>
  <dc:creator>Chris Jønsson</dc:creator>
  <cp:lastModifiedBy>Chris Jønsson</cp:lastModifiedBy>
  <cp:revision>5</cp:revision>
  <dcterms:created xsi:type="dcterms:W3CDTF">2021-08-20T08:49:34Z</dcterms:created>
  <dcterms:modified xsi:type="dcterms:W3CDTF">2021-08-25T07:16:15Z</dcterms:modified>
</cp:coreProperties>
</file>